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9" r:id="rId1"/>
    <p:sldMasterId id="2147484371" r:id="rId2"/>
  </p:sldMasterIdLst>
  <p:sldIdLst>
    <p:sldId id="316" r:id="rId3"/>
    <p:sldId id="315" r:id="rId4"/>
    <p:sldId id="317" r:id="rId5"/>
    <p:sldId id="318" r:id="rId6"/>
    <p:sldId id="319" r:id="rId7"/>
    <p:sldId id="321" r:id="rId8"/>
    <p:sldId id="320" r:id="rId9"/>
    <p:sldId id="323" r:id="rId10"/>
    <p:sldId id="322" r:id="rId11"/>
    <p:sldId id="324" r:id="rId12"/>
  </p:sldIdLst>
  <p:sldSz cx="9144000" cy="6858000" type="screen4x3"/>
  <p:notesSz cx="6858000" cy="9144000"/>
  <p:defaultTextStyle>
    <a:defPPr>
      <a:defRPr lang="en-US"/>
    </a:defPPr>
    <a:lvl1pPr algn="l" rtl="0" eaLnBrk="0" fontAlgn="base" hangingPunct="0">
      <a:spcBef>
        <a:spcPct val="0"/>
      </a:spcBef>
      <a:spcAft>
        <a:spcPct val="0"/>
      </a:spcAft>
      <a:defRPr sz="3600" kern="1200">
        <a:solidFill>
          <a:schemeClr val="tx1"/>
        </a:solidFill>
        <a:latin typeface="Arial" charset="0"/>
        <a:ea typeface="+mn-ea"/>
        <a:cs typeface="+mn-cs"/>
      </a:defRPr>
    </a:lvl1pPr>
    <a:lvl2pPr marL="457200" algn="l" rtl="0" eaLnBrk="0" fontAlgn="base" hangingPunct="0">
      <a:spcBef>
        <a:spcPct val="0"/>
      </a:spcBef>
      <a:spcAft>
        <a:spcPct val="0"/>
      </a:spcAft>
      <a:defRPr sz="3600" kern="1200">
        <a:solidFill>
          <a:schemeClr val="tx1"/>
        </a:solidFill>
        <a:latin typeface="Arial" charset="0"/>
        <a:ea typeface="+mn-ea"/>
        <a:cs typeface="+mn-cs"/>
      </a:defRPr>
    </a:lvl2pPr>
    <a:lvl3pPr marL="914400" algn="l" rtl="0" eaLnBrk="0" fontAlgn="base" hangingPunct="0">
      <a:spcBef>
        <a:spcPct val="0"/>
      </a:spcBef>
      <a:spcAft>
        <a:spcPct val="0"/>
      </a:spcAft>
      <a:defRPr sz="3600" kern="1200">
        <a:solidFill>
          <a:schemeClr val="tx1"/>
        </a:solidFill>
        <a:latin typeface="Arial" charset="0"/>
        <a:ea typeface="+mn-ea"/>
        <a:cs typeface="+mn-cs"/>
      </a:defRPr>
    </a:lvl3pPr>
    <a:lvl4pPr marL="1371600" algn="l" rtl="0" eaLnBrk="0" fontAlgn="base" hangingPunct="0">
      <a:spcBef>
        <a:spcPct val="0"/>
      </a:spcBef>
      <a:spcAft>
        <a:spcPct val="0"/>
      </a:spcAft>
      <a:defRPr sz="3600" kern="1200">
        <a:solidFill>
          <a:schemeClr val="tx1"/>
        </a:solidFill>
        <a:latin typeface="Arial" charset="0"/>
        <a:ea typeface="+mn-ea"/>
        <a:cs typeface="+mn-cs"/>
      </a:defRPr>
    </a:lvl4pPr>
    <a:lvl5pPr marL="1828800" algn="l" rtl="0" eaLnBrk="0" fontAlgn="base" hangingPunct="0">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FFCC"/>
    <a:srgbClr val="FF99CC"/>
    <a:srgbClr val="FFFF99"/>
    <a:srgbClr val="FF7C80"/>
    <a:srgbClr val="FFCCCC"/>
    <a:srgbClr val="FF505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0" autoAdjust="0"/>
    <p:restoredTop sz="94728" autoAdjust="0"/>
  </p:normalViewPr>
  <p:slideViewPr>
    <p:cSldViewPr>
      <p:cViewPr varScale="1">
        <p:scale>
          <a:sx n="69" d="100"/>
          <a:sy n="69" d="100"/>
        </p:scale>
        <p:origin x="13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8064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5296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55499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84E6C-233D-453F-8D9E-538B2319C1C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70BEA45-0EFB-4607-966A-D5B70505826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EC94A4DB-30BC-4AA3-B3F7-93159B61A595}"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9995BCA8-1FC1-4BB6-8295-C5528CA5DBDB}"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9212626"/>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BED3E-9115-46AB-A4FD-AC41B7F1A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FAB56E-493D-4C40-BF96-9DDB1A57AC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E32B578-6DC9-4BEB-AFFF-5C250137F41F}"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6082238F-DBE7-44E5-8EE4-2455BB393B2F}"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2453348"/>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B0449-9F06-46F0-80C3-DA1585CF6DC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B68793E-ABC2-4076-8BE1-98ED02DEF1B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10804C63-17EA-4427-A839-20D237CD277C}"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02E59997-34CB-467F-A0E1-76EFAFBE63FB}"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2294354"/>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D8C2-7609-4325-836B-40473E53C2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C89865-BEB6-475D-B74A-5ECDF012EE2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87BC45-5EA9-4414-ADCC-96CE4E2382E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04541E76-C559-40AD-8EDE-483965194CE3}"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DDECC9C7-F6F7-4603-AB57-B2942F39121A}"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6075539"/>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AD01A-D389-4B46-8E5D-9941030D42D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DCEC99-8E71-491B-8949-A05917F9006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AAB891E-36E6-4085-AC4E-E43390CEBE7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D9FE2-BE57-4980-B09C-5C118EAFC42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5C91F64-4590-43B6-B113-23A208364FD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0C201BA6-B572-40E7-BB34-2EA9E2E776C7}"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0310369E-D94A-49B9-B603-0A541F9FA21E}"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6093122"/>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984AC-D252-4DDE-9392-6C4DA9050EBE}"/>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F11A359C-8649-4960-848B-432476991111}"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0F1CFB79-F876-48DE-8CF9-212B18BA707A}"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8322187"/>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9E22E415-5948-4B55-84E7-10A16DFC603F}"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A3C60FAB-B73C-48AD-B78E-762D5ABB4DC1}"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7654298"/>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49B0F-1885-4A56-9E43-65C5BD45362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F977FF9-B105-4560-A1C5-73F115CDA71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0B1322-31C0-4BBD-8AE6-61D7220C30F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91F4A0C2-1B3C-4B88-B1A2-74911105D2D4}"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4EA52D84-DAAB-4154-8120-BA94FC68E29F}"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962641"/>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406147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F98C6-4A9C-4CA2-8EB1-EDE1B3F4834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F8D0D40-E51F-474F-BBC1-4C3195E55AA0}"/>
              </a:ext>
            </a:extLst>
          </p:cNvPr>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a:extLst>
              <a:ext uri="{FF2B5EF4-FFF2-40B4-BE49-F238E27FC236}">
                <a16:creationId xmlns:a16="http://schemas.microsoft.com/office/drawing/2014/main" id="{A1DE10E8-0A0B-464D-A304-91A32C856C5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DB0AD618-F284-4D85-B9FA-207445B344BC}"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5B47E7B7-2B68-4A58-BB14-57C6BB098326}"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2465580"/>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0DD97-EA83-4E79-AB60-55C28D93BF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CC7457-2FD1-49E7-91A8-82C6C1E0D2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BB4C2C9C-ACBC-4876-A19D-D202E0FD0CE2}"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1D524D06-C715-47CF-AFA3-AC78EC770470}"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732440"/>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ED85C4-6387-43CB-A7B5-960AF3463D7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388A53-93B7-48D9-A5B9-E0C85CEA5DB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10"/>
          </p:nvPr>
        </p:nvSpPr>
        <p:spPr/>
        <p:txBody>
          <a:bodyPr/>
          <a:lstStyle>
            <a:lvl1pPr>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4AA02E8C-AD86-41BA-A665-885AA10313E1}"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11"/>
          </p:nvPr>
        </p:nvSpPr>
        <p:spPr/>
        <p:txBody>
          <a:bodyPr/>
          <a:lstStyle>
            <a:lvl1pPr>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12"/>
          </p:nvPr>
        </p:nvSpPr>
        <p:spPr/>
        <p:txBody>
          <a:bodyPr/>
          <a:lstStyle>
            <a:lvl1pPr>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8D958E87-441A-4B56-A497-CC678D996C99}"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8032207"/>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5908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3333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5827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4395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8023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0301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8449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E21ACC4-1CCC-4C3F-B29F-CB1EFA07BF8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8/11/2021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45012F1-5CC4-4301-9545-3D78C332B4E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48221587"/>
      </p:ext>
    </p:extLst>
  </p:cSld>
  <p:clrMap bg1="lt1" tx1="dk1" bg2="lt2" tx2="dk2" accent1="accent1" accent2="accent2" accent3="accent3" accent4="accent4" accent5="accent5" accent6="accent6" hlink="hlink" folHlink="folHlink"/>
  <p:sldLayoutIdLst>
    <p:sldLayoutId id="2147484360"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4" name="Date Placeholder 3">
            <a:extLst>
              <a:ext uri="{FF2B5EF4-FFF2-40B4-BE49-F238E27FC236}">
                <a16:creationId xmlns:a16="http://schemas.microsoft.com/office/drawing/2014/main" id="{5EADEB8A-8C36-4CB0-AF8E-59262DF70D2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defTabSz="685800" eaLnBrk="1" fontAlgn="auto" hangingPunct="1">
              <a:spcBef>
                <a:spcPts val="0"/>
              </a:spcBef>
              <a:spcAft>
                <a:spcPts val="0"/>
              </a:spcAft>
              <a:defRPr sz="900">
                <a:solidFill>
                  <a:prstClr val="black">
                    <a:tint val="75000"/>
                  </a:prstClr>
                </a:solidFill>
                <a:latin typeface="Calibri" panose="020F0502020204030204"/>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DF62E3E1-4D09-4AD2-9998-51A75F82A25E}" type="datetimeFigureOut">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8/11/2021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C3A0F3B-55A7-4EF2-892B-1965DEA4823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685800" eaLnBrk="1" fontAlgn="auto" hangingPunct="1">
              <a:spcBef>
                <a:spcPts val="0"/>
              </a:spcBef>
              <a:spcAft>
                <a:spcPts val="0"/>
              </a:spcAft>
              <a:defRPr sz="900">
                <a:solidFill>
                  <a:prstClr val="black">
                    <a:tint val="75000"/>
                  </a:prstClr>
                </a:solidFill>
                <a:latin typeface="Calibri" panose="020F0502020204030204"/>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F33608B-F525-4935-AB3E-E11288A3330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defTabSz="685800" eaLnBrk="1" fontAlgn="auto" hangingPunct="1">
              <a:spcBef>
                <a:spcPts val="0"/>
              </a:spcBef>
              <a:spcAft>
                <a:spcPts val="0"/>
              </a:spcAft>
              <a:defRPr sz="900">
                <a:solidFill>
                  <a:prstClr val="black">
                    <a:tint val="75000"/>
                  </a:prstClr>
                </a:solidFill>
                <a:latin typeface="Calibri" panose="020F0502020204030204"/>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BF098B9F-E83B-4A30-8BD9-71E9390E5454}" type="slidenum">
              <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4363284"/>
      </p:ext>
    </p:extLst>
  </p:cSld>
  <p:clrMap bg1="lt1" tx1="dk1" bg2="lt2" tx2="dk2" accent1="accent1" accent2="accent2" accent3="accent3" accent4="accent4" accent5="accent5" accent6="accent6" hlink="hlink" folHlink="folHlink"/>
  <p:sldLayoutIdLst>
    <p:sldLayoutId id="2147484372" r:id="rId1"/>
    <p:sldLayoutId id="2147484373" r:id="rId2"/>
    <p:sldLayoutId id="2147484374" r:id="rId3"/>
    <p:sldLayoutId id="2147484375" r:id="rId4"/>
    <p:sldLayoutId id="2147484376" r:id="rId5"/>
    <p:sldLayoutId id="2147484377" r:id="rId6"/>
    <p:sldLayoutId id="2147484378" r:id="rId7"/>
    <p:sldLayoutId id="2147484379" r:id="rId8"/>
    <p:sldLayoutId id="2147484380" r:id="rId9"/>
    <p:sldLayoutId id="2147484381" r:id="rId10"/>
    <p:sldLayoutId id="2147484382" r:id="rId11"/>
  </p:sldLayoutIdLst>
  <p:transition>
    <p:wipe dir="d"/>
  </p:transition>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 Box 19">
            <a:extLst>
              <a:ext uri="{FF2B5EF4-FFF2-40B4-BE49-F238E27FC236}">
                <a16:creationId xmlns:a16="http://schemas.microsoft.com/office/drawing/2014/main" id="{3907B723-D20C-4816-A1C4-6E11616EE05C}"/>
              </a:ext>
            </a:extLst>
          </p:cNvPr>
          <p:cNvSpPr txBox="1"/>
          <p:nvPr/>
        </p:nvSpPr>
        <p:spPr>
          <a:xfrm>
            <a:off x="-152400" y="1905000"/>
            <a:ext cx="9525000" cy="2209800"/>
          </a:xfrm>
          <a:prstGeom prst="rect">
            <a:avLst/>
          </a:prstGeom>
          <a:noFill/>
          <a:ln>
            <a:noFill/>
          </a:ln>
        </p:spPr>
        <p:txBody>
          <a:bodyPr lIns="68580" tIns="34290" rIns="68580" bIns="34290"/>
          <a:lstStyle/>
          <a:p>
            <a:pPr marL="0" marR="0" lvl="0" indent="0" algn="ctr" defTabSz="685800" rtl="0" eaLnBrk="1" fontAlgn="auto" latinLnBrk="0" hangingPunct="1">
              <a:lnSpc>
                <a:spcPct val="115000"/>
              </a:lnSpc>
              <a:spcBef>
                <a:spcPts val="0"/>
              </a:spcBef>
              <a:spcAft>
                <a:spcPts val="750"/>
              </a:spcAft>
              <a:buClrTx/>
              <a:buSzTx/>
              <a:buFontTx/>
              <a:buNone/>
              <a:tabLst/>
              <a:defRPr/>
            </a:pPr>
            <a:r>
              <a:rPr kumimoji="0" lang="en-US" sz="3200" b="1" i="0" u="none" strike="noStrike" kern="1200" cap="none" spc="0" normalizeH="0" baseline="0" noProof="0" dirty="0" smtClean="0">
                <a:ln w="9525" cap="flat" cmpd="sng" algn="ctr">
                  <a:solidFill>
                    <a:srgbClr val="7F7F7F"/>
                  </a:solidFill>
                  <a:prstDash val="solid"/>
                  <a:round/>
                </a:ln>
                <a:solidFill>
                  <a:srgbClr val="0000FF"/>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KĨ</a:t>
            </a:r>
            <a:r>
              <a:rPr kumimoji="0" lang="en-US" sz="3200" b="1" i="0" u="none" strike="noStrike" kern="1200" cap="none" spc="0" normalizeH="0" noProof="0" dirty="0" smtClean="0">
                <a:ln w="9525" cap="flat" cmpd="sng" algn="ctr">
                  <a:solidFill>
                    <a:srgbClr val="7F7F7F"/>
                  </a:solidFill>
                  <a:prstDash val="solid"/>
                  <a:round/>
                </a:ln>
                <a:solidFill>
                  <a:srgbClr val="0000FF"/>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 THUẬT </a:t>
            </a:r>
            <a:r>
              <a:rPr kumimoji="0" lang="en-US" sz="3200" b="1" i="0" u="none" strike="noStrike" kern="1200" cap="none" spc="0" normalizeH="0" baseline="0" noProof="0" dirty="0" smtClean="0">
                <a:ln w="9525" cap="flat" cmpd="sng" algn="ctr">
                  <a:solidFill>
                    <a:srgbClr val="7F7F7F"/>
                  </a:solidFill>
                  <a:prstDash val="solid"/>
                  <a:round/>
                </a:ln>
                <a:solidFill>
                  <a:srgbClr val="0000FF"/>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LỚP </a:t>
            </a:r>
            <a:r>
              <a:rPr kumimoji="0" lang="en-US" sz="3200" b="1" i="0" u="none" strike="noStrike" kern="1200" cap="none" spc="0" normalizeH="0" baseline="0" noProof="0" dirty="0">
                <a:ln w="9525" cap="flat" cmpd="sng" algn="ctr">
                  <a:solidFill>
                    <a:srgbClr val="7F7F7F"/>
                  </a:solidFill>
                  <a:prstDash val="solid"/>
                  <a:round/>
                </a:ln>
                <a:solidFill>
                  <a:srgbClr val="0000FF"/>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4 TUẦN 2</a:t>
            </a: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Bài 2: </a:t>
            </a:r>
            <a:r>
              <a:rPr kumimoji="0" lang="en-US" sz="3600" b="1" i="0" u="none" strike="noStrike" kern="1200" cap="none" spc="0" normalizeH="0" baseline="0" noProof="0"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VẬT</a:t>
            </a:r>
            <a:r>
              <a:rPr kumimoji="0" lang="en-US" sz="3600" b="1" i="0" u="none" strike="noStrike" kern="1200" cap="none" spc="0" normalizeH="0" noProof="0"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 LIỆU, DỤNG CỤ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noProof="0"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                        CẮT, KHÂU, THÊU</a:t>
            </a:r>
            <a:r>
              <a:rPr kumimoji="0" lang="en-US" sz="3600" b="1" i="0" u="none" strike="noStrike" kern="1200" cap="none" spc="0" normalizeH="0" baseline="0" noProof="0"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(tiếp </a:t>
            </a:r>
            <a:r>
              <a:rPr kumimoji="0" lang="en-US" sz="3600" b="1" i="0" u="none" strike="noStrike" kern="1200" cap="none" spc="0" normalizeH="0" baseline="0" noProof="0" dirty="0">
                <a:ln w="9525" cap="flat" cmpd="sng" algn="ctr">
                  <a:solidFill>
                    <a:srgbClr val="FF0000"/>
                  </a:solidFill>
                  <a:prstDash val="solid"/>
                  <a:round/>
                </a:ln>
                <a:solidFill>
                  <a:srgbClr val="FF0000"/>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theo)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w="9525" cap="flat" cmpd="sng" algn="ctr">
                  <a:solidFill>
                    <a:srgbClr val="FF0000"/>
                  </a:solidFill>
                  <a:prstDash val="solid"/>
                  <a:round/>
                </a:ln>
                <a:solidFill>
                  <a:srgbClr val="FF3399"/>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                              </a:t>
            </a:r>
            <a:r>
              <a:rPr kumimoji="0" lang="en-US" sz="2800" b="1" i="0" u="none" strike="noStrike" kern="1200" cap="none" spc="0" normalizeH="0" baseline="0" noProof="0" dirty="0">
                <a:ln w="9525" cap="flat" cmpd="sng" algn="ctr">
                  <a:solidFill>
                    <a:srgbClr val="FF0000"/>
                  </a:solidFill>
                  <a:prstDash val="solid"/>
                  <a:round/>
                </a:ln>
                <a:solidFill>
                  <a:srgbClr val="FF3399"/>
                </a:solidFill>
                <a:effectLst>
                  <a:outerShdw blurRad="50800" dist="38100" dir="2700000" algn="tl">
                    <a:srgbClr val="000000">
                      <a:alpha val="40000"/>
                    </a:srgbClr>
                  </a:outerShdw>
                </a:effectLst>
                <a:uLnTx/>
                <a:uFillTx/>
                <a:latin typeface="Times New Roman" panose="02020603050405020304" pitchFamily="18" charset="0"/>
                <a:ea typeface="Calibri" panose="020F0502020204030204" pitchFamily="34" charset="0"/>
                <a:cs typeface="+mn-cs"/>
              </a:rPr>
              <a:t>Giáo viên: Lê Thúy Hạnh</a:t>
            </a: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vi-VN"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pic>
        <p:nvPicPr>
          <p:cNvPr id="6147"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193675"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8" name="Text Box 5"/>
          <p:cNvSpPr txBox="1">
            <a:spLocks noChangeArrowheads="1"/>
          </p:cNvSpPr>
          <p:nvPr/>
        </p:nvSpPr>
        <p:spPr bwMode="auto">
          <a:xfrm>
            <a:off x="1225550" y="214313"/>
            <a:ext cx="7270750"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PHÒNG GIÁO DỤC VÀ ĐÀO TẠO QUẬN 5</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vi-VN" sz="28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TRƯỜNG TIỂU HỌC TRẦN BÌNH TRỌNG</a:t>
            </a:r>
          </a:p>
        </p:txBody>
      </p:sp>
    </p:spTree>
    <p:extLst>
      <p:ext uri="{BB962C8B-B14F-4D97-AF65-F5344CB8AC3E}">
        <p14:creationId xmlns:p14="http://schemas.microsoft.com/office/powerpoint/2010/main" val="3628738254"/>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0" y="-34636"/>
            <a:ext cx="9144000" cy="6858000"/>
          </a:xfrm>
          <a:prstGeom prst="rect">
            <a:avLst/>
          </a:prstGeom>
        </p:spPr>
      </p:pic>
      <p:sp>
        <p:nvSpPr>
          <p:cNvPr id="12" name="Rectangle 2"/>
          <p:cNvSpPr txBox="1">
            <a:spLocks noChangeArrowheads="1"/>
          </p:cNvSpPr>
          <p:nvPr/>
        </p:nvSpPr>
        <p:spPr bwMode="auto">
          <a:xfrm>
            <a:off x="2590800" y="1017820"/>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CC3300"/>
              </a:solidFill>
              <a:effectLst/>
              <a:uLnTx/>
              <a:uFillTx/>
              <a:latin typeface="Arial"/>
              <a:ea typeface="+mj-ea"/>
              <a:cs typeface="+mj-cs"/>
            </a:endParaRPr>
          </a:p>
        </p:txBody>
      </p:sp>
      <p:pic>
        <p:nvPicPr>
          <p:cNvPr id="5"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200"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3"/>
          <p:cNvSpPr>
            <a:spLocks noChangeArrowheads="1"/>
          </p:cNvSpPr>
          <p:nvPr/>
        </p:nvSpPr>
        <p:spPr bwMode="auto">
          <a:xfrm>
            <a:off x="1333500" y="838200"/>
            <a:ext cx="6858000" cy="4753661"/>
          </a:xfrm>
          <a:prstGeom prst="cloudCallout">
            <a:avLst>
              <a:gd name="adj1" fmla="val -24810"/>
              <a:gd name="adj2" fmla="val 59782"/>
            </a:avLst>
          </a:prstGeom>
          <a:solidFill>
            <a:srgbClr val="FFEF66"/>
          </a:solidFill>
          <a:ln w="9525">
            <a:solidFill>
              <a:srgbClr val="000000"/>
            </a:solidFill>
            <a:round/>
            <a:headEnd/>
            <a:tailEnd/>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2400" b="0" i="0" u="none" strike="noStrike" kern="0" cap="none" spc="0" normalizeH="0" baseline="0" noProof="0" smtClean="0">
              <a:ln>
                <a:noFill/>
              </a:ln>
              <a:solidFill>
                <a:srgbClr val="000000"/>
              </a:solidFill>
              <a:effectLst/>
              <a:uLnTx/>
              <a:uFillTx/>
              <a:latin typeface="Arial" charset="0"/>
              <a:ea typeface="+mn-ea"/>
              <a:cs typeface="+mn-cs"/>
            </a:endParaRPr>
          </a:p>
        </p:txBody>
      </p:sp>
      <p:sp>
        <p:nvSpPr>
          <p:cNvPr id="8" name="Text Box 4"/>
          <p:cNvSpPr txBox="1">
            <a:spLocks noChangeArrowheads="1"/>
          </p:cNvSpPr>
          <p:nvPr/>
        </p:nvSpPr>
        <p:spPr bwMode="auto">
          <a:xfrm>
            <a:off x="2286000" y="1452001"/>
            <a:ext cx="5791200" cy="3293209"/>
          </a:xfrm>
          <a:prstGeom prst="rect">
            <a:avLst/>
          </a:prstGeom>
          <a:noFill/>
          <a:ln w="9525">
            <a:noFill/>
            <a:miter lim="800000"/>
            <a:headEnd/>
            <a:tailEnd/>
          </a:ln>
        </p:spPr>
        <p:txBody>
          <a:bodyPr wrap="square">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vi-VN" sz="36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lang="en-US" altLang="vi-VN" sz="4000" b="1" dirty="0" smtClean="0">
                <a:solidFill>
                  <a:srgbClr val="FF0000"/>
                </a:solidFill>
                <a:latin typeface="Times New Roman" panose="02020603050405020304" pitchFamily="18" charset="0"/>
                <a:cs typeface="Times New Roman" panose="02020603050405020304" pitchFamily="18" charset="0"/>
              </a:rPr>
              <a:t>Củng cố, dặn dò</a:t>
            </a:r>
            <a:r>
              <a:rPr kumimoji="0" lang="en-US" altLang="vi-VN" sz="4000" b="1"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a:t>
            </a:r>
          </a:p>
          <a:p>
            <a:pPr>
              <a:spcBef>
                <a:spcPct val="50000"/>
              </a:spcBef>
            </a:pPr>
            <a:r>
              <a:rPr lang="en-US" altLang="vi-VN" sz="2800" dirty="0" smtClean="0">
                <a:latin typeface="Times New Roman" panose="02020603050405020304" pitchFamily="18" charset="0"/>
                <a:cs typeface="Times New Roman" panose="02020603050405020304" pitchFamily="18" charset="0"/>
              </a:rPr>
              <a:t>   Em hãy nêu các thao tác xâu chỉ</a:t>
            </a:r>
          </a:p>
          <a:p>
            <a:pPr>
              <a:spcBef>
                <a:spcPct val="50000"/>
              </a:spcBef>
            </a:pPr>
            <a:r>
              <a:rPr lang="en-US" altLang="vi-VN" sz="2800" dirty="0" smtClean="0">
                <a:latin typeface="Times New Roman" panose="02020603050405020304" pitchFamily="18" charset="0"/>
                <a:cs typeface="Times New Roman" panose="02020603050405020304" pitchFamily="18" charset="0"/>
              </a:rPr>
              <a:t>   vào kim và nút chỉ.</a:t>
            </a:r>
          </a:p>
          <a:p>
            <a:pPr>
              <a:spcBef>
                <a:spcPct val="50000"/>
              </a:spcBef>
            </a:pPr>
            <a:r>
              <a:rPr kumimoji="0" lang="en-US" altLang="vi-VN" sz="2800" b="1" i="0" u="none" strike="noStrike" kern="1200" cap="none" spc="0" normalizeH="0" baseline="0" noProof="0" dirty="0" smtClean="0">
                <a:ln>
                  <a:noFill/>
                </a:ln>
                <a:solidFill>
                  <a:srgbClr val="000000"/>
                </a:solidFill>
                <a:effectLst/>
                <a:uLnTx/>
                <a:uFillTx/>
                <a:latin typeface="Times New Roman" panose="02020603050405020304" pitchFamily="18" charset="0"/>
                <a:cs typeface="Times New Roman" panose="02020603050405020304" pitchFamily="18" charset="0"/>
              </a:rPr>
              <a:t>   Chuẩn bị</a:t>
            </a:r>
            <a:r>
              <a:rPr kumimoji="0" lang="en-US" altLang="vi-VN" sz="2800" b="1" i="0" u="none" strike="noStrike" kern="120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bài</a:t>
            </a:r>
            <a:r>
              <a:rPr kumimoji="0" lang="en-US" altLang="vi-VN" sz="2800" i="0" u="none" strike="noStrike" kern="120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 Cắt chỉ theo  </a:t>
            </a:r>
          </a:p>
          <a:p>
            <a:pPr>
              <a:spcBef>
                <a:spcPct val="50000"/>
              </a:spcBef>
            </a:pPr>
            <a:r>
              <a:rPr kumimoji="0" lang="en-US" altLang="vi-VN" sz="2800" i="0" u="none" strike="noStrike" kern="1200" cap="none" spc="0" normalizeH="0" noProof="0" dirty="0" smtClean="0">
                <a:ln>
                  <a:noFill/>
                </a:ln>
                <a:solidFill>
                  <a:srgbClr val="000000"/>
                </a:solidFill>
                <a:effectLst/>
                <a:uLnTx/>
                <a:uFillTx/>
                <a:latin typeface="Times New Roman" panose="02020603050405020304" pitchFamily="18" charset="0"/>
                <a:cs typeface="Times New Roman" panose="02020603050405020304" pitchFamily="18" charset="0"/>
              </a:rPr>
              <a:t>đường vạch dấu. </a:t>
            </a:r>
            <a:endParaRPr kumimoji="0" lang="en-US" altLang="vi-VN" sz="280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slide(fromBottom)">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0" y="0"/>
            <a:ext cx="9144000" cy="6858000"/>
          </a:xfrm>
          <a:prstGeom prst="rect">
            <a:avLst/>
          </a:prstGeom>
        </p:spPr>
      </p:pic>
      <p:sp>
        <p:nvSpPr>
          <p:cNvPr id="12" name="Rectangle 2"/>
          <p:cNvSpPr txBox="1">
            <a:spLocks noChangeArrowheads="1"/>
          </p:cNvSpPr>
          <p:nvPr/>
        </p:nvSpPr>
        <p:spPr bwMode="auto">
          <a:xfrm>
            <a:off x="2590800" y="1225584"/>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1" u="none" strike="noStrike" kern="0" cap="none" spc="0" normalizeH="0" baseline="0" noProof="0" dirty="0" smtClean="0">
                <a:ln>
                  <a:noFill/>
                </a:ln>
                <a:solidFill>
                  <a:srgbClr val="CC3300"/>
                </a:solidFill>
                <a:effectLst/>
                <a:uLnTx/>
                <a:uFillTx/>
                <a:latin typeface="Times New Roman" panose="02020603050405020304" pitchFamily="18" charset="0"/>
                <a:cs typeface="Times New Roman" panose="02020603050405020304" pitchFamily="18" charset="0"/>
              </a:rPr>
              <a:t>Kiểm tra bài cũ</a:t>
            </a:r>
          </a:p>
        </p:txBody>
      </p:sp>
      <p:sp>
        <p:nvSpPr>
          <p:cNvPr id="14" name="AutoShape 3"/>
          <p:cNvSpPr>
            <a:spLocks noChangeArrowheads="1"/>
          </p:cNvSpPr>
          <p:nvPr/>
        </p:nvSpPr>
        <p:spPr bwMode="auto">
          <a:xfrm rot="526912">
            <a:off x="654363" y="1756726"/>
            <a:ext cx="7505700" cy="4770437"/>
          </a:xfrm>
          <a:prstGeom prst="irregularSeal2">
            <a:avLst/>
          </a:prstGeom>
          <a:solidFill>
            <a:srgbClr val="CCCCFF"/>
          </a:solidFill>
          <a:ln w="9525">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vi-VN" sz="3200" b="0" i="0" u="none" strike="noStrike" kern="0" cap="none" spc="0" normalizeH="0" baseline="0" noProof="0" smtClean="0">
              <a:ln>
                <a:noFill/>
              </a:ln>
              <a:solidFill>
                <a:srgbClr val="0070C0"/>
              </a:solidFill>
              <a:effectLst/>
              <a:uLnTx/>
              <a:uFillTx/>
            </a:endParaRPr>
          </a:p>
        </p:txBody>
      </p:sp>
      <p:sp>
        <p:nvSpPr>
          <p:cNvPr id="13" name="Text Box 4"/>
          <p:cNvSpPr txBox="1">
            <a:spLocks noChangeArrowheads="1"/>
          </p:cNvSpPr>
          <p:nvPr/>
        </p:nvSpPr>
        <p:spPr bwMode="auto">
          <a:xfrm>
            <a:off x="1674404" y="3875782"/>
            <a:ext cx="5465618" cy="1077218"/>
          </a:xfrm>
          <a:prstGeom prst="rect">
            <a:avLst/>
          </a:prstGeom>
          <a:noFill/>
          <a:ln w="9525">
            <a:noFill/>
            <a:miter lim="800000"/>
            <a:headEnd/>
            <a:tailEnd/>
          </a:ln>
        </p:spPr>
        <p:txBody>
          <a:bodyPr wrap="square">
            <a:spAutoFit/>
          </a:bodyPr>
          <a:lstStyle/>
          <a:p>
            <a:pPr>
              <a:spcBef>
                <a:spcPct val="50000"/>
              </a:spcBef>
            </a:pPr>
            <a:r>
              <a:rPr lang="en-US" altLang="vi-VN" sz="3200" b="1" dirty="0" smtClean="0">
                <a:latin typeface="Times New Roman" panose="02020603050405020304" pitchFamily="18" charset="0"/>
                <a:cs typeface="Times New Roman" panose="02020603050405020304" pitchFamily="18" charset="0"/>
              </a:rPr>
              <a:t> Vật liệu, dụng cụ cắt, khâu, thêu gồm những gì? </a:t>
            </a:r>
            <a:endParaRPr lang="en-US" altLang="vi-V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31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iterate type="lt">
                                    <p:tmPct val="5000"/>
                                  </p:iterate>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fltVal val="0"/>
                                          </p:val>
                                        </p:tav>
                                        <p:tav tm="100000">
                                          <p:val>
                                            <p:strVal val="#ppt_w"/>
                                          </p:val>
                                        </p:tav>
                                      </p:tavLst>
                                    </p:anim>
                                    <p:anim calcmode="lin" valueType="num">
                                      <p:cBhvr>
                                        <p:cTn id="22" dur="1000" fill="hold"/>
                                        <p:tgtEl>
                                          <p:spTgt spid="14"/>
                                        </p:tgtEl>
                                        <p:attrNameLst>
                                          <p:attrName>ppt_h</p:attrName>
                                        </p:attrNameLst>
                                      </p:cBhvr>
                                      <p:tavLst>
                                        <p:tav tm="0">
                                          <p:val>
                                            <p:fltVal val="0"/>
                                          </p:val>
                                        </p:tav>
                                        <p:tav tm="100000">
                                          <p:val>
                                            <p:strVal val="#ppt_h"/>
                                          </p:val>
                                        </p:tav>
                                      </p:tavLst>
                                    </p:anim>
                                    <p:anim calcmode="lin" valueType="num">
                                      <p:cBhvr>
                                        <p:cTn id="23" dur="1000" fill="hold"/>
                                        <p:tgtEl>
                                          <p:spTgt spid="14"/>
                                        </p:tgtEl>
                                        <p:attrNameLst>
                                          <p:attrName>style.rotation</p:attrName>
                                        </p:attrNameLst>
                                      </p:cBhvr>
                                      <p:tavLst>
                                        <p:tav tm="0">
                                          <p:val>
                                            <p:fltVal val="90"/>
                                          </p:val>
                                        </p:tav>
                                        <p:tav tm="100000">
                                          <p:val>
                                            <p:fltVal val="0"/>
                                          </p:val>
                                        </p:tav>
                                      </p:tavLst>
                                    </p:anim>
                                    <p:animEffect transition="in" filter="fade">
                                      <p:cBhvr>
                                        <p:cTn id="2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0" y="20782"/>
            <a:ext cx="9144000" cy="6858000"/>
          </a:xfrm>
          <a:prstGeom prst="rect">
            <a:avLst/>
          </a:prstGeom>
        </p:spPr>
      </p:pic>
      <p:sp>
        <p:nvSpPr>
          <p:cNvPr id="12" name="Rectangle 2"/>
          <p:cNvSpPr txBox="1">
            <a:spLocks noChangeArrowheads="1"/>
          </p:cNvSpPr>
          <p:nvPr/>
        </p:nvSpPr>
        <p:spPr bwMode="auto">
          <a:xfrm>
            <a:off x="2590800" y="1017820"/>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CC3300"/>
              </a:solidFill>
              <a:effectLst/>
              <a:uLnTx/>
              <a:uFillTx/>
              <a:latin typeface="Arial"/>
              <a:ea typeface="+mj-ea"/>
              <a:cs typeface="+mj-cs"/>
            </a:endParaRPr>
          </a:p>
        </p:txBody>
      </p:sp>
      <p:sp>
        <p:nvSpPr>
          <p:cNvPr id="6" name="Text Box 19">
            <a:extLst>
              <a:ext uri="{FF2B5EF4-FFF2-40B4-BE49-F238E27FC236}">
                <a16:creationId xmlns:a16="http://schemas.microsoft.com/office/drawing/2014/main" id="{3907B723-D20C-4816-A1C4-6E11616EE05C}"/>
              </a:ext>
            </a:extLst>
          </p:cNvPr>
          <p:cNvSpPr txBox="1"/>
          <p:nvPr/>
        </p:nvSpPr>
        <p:spPr>
          <a:xfrm>
            <a:off x="-152400" y="1905000"/>
            <a:ext cx="9525000" cy="2209800"/>
          </a:xfrm>
          <a:prstGeom prst="rect">
            <a:avLst/>
          </a:prstGeom>
          <a:noFill/>
          <a:ln>
            <a:noFill/>
          </a:ln>
        </p:spPr>
        <p:txBody>
          <a:bodyPr lIns="68580" tIns="34290" rIns="68580" bIns="34290"/>
          <a:lstStyle/>
          <a:p>
            <a:pPr algn="ctr" eaLnBrk="1" hangingPunct="1">
              <a:lnSpc>
                <a:spcPct val="150000"/>
              </a:lnSpc>
              <a:defRPr/>
            </a:pPr>
            <a:r>
              <a:rPr lang="en-US" b="1"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rPr>
              <a:t>Bài </a:t>
            </a:r>
            <a:r>
              <a:rPr lang="en-US" b="1" dirty="0">
                <a:ln w="9525" cap="flat" cmpd="sng" algn="ctr">
                  <a:solidFill>
                    <a:srgbClr val="FF0000"/>
                  </a:solidFill>
                  <a:prstDash val="solid"/>
                  <a:round/>
                </a:ln>
                <a:solidFill>
                  <a:srgbClr val="FF0000"/>
                </a:solidFill>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rPr>
              <a:t>2: </a:t>
            </a:r>
            <a:r>
              <a:rPr lang="en-US" b="1"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rPr>
              <a:t>VẬT LIỆU, DỤNG CỤ </a:t>
            </a:r>
          </a:p>
          <a:p>
            <a:pPr algn="ctr" eaLnBrk="1" hangingPunct="1">
              <a:lnSpc>
                <a:spcPct val="150000"/>
              </a:lnSpc>
              <a:defRPr/>
            </a:pPr>
            <a:r>
              <a:rPr lang="en-US" b="1" dirty="0" smtClean="0">
                <a:ln w="9525" cap="flat" cmpd="sng" algn="ctr">
                  <a:solidFill>
                    <a:srgbClr val="FF0000"/>
                  </a:solidFill>
                  <a:prstDash val="solid"/>
                  <a:round/>
                </a:ln>
                <a:solidFill>
                  <a:srgbClr val="FF0000"/>
                </a:solidFill>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rPr>
              <a:t>             CẮT, KHÂU, THÊU(tiếp </a:t>
            </a:r>
            <a:r>
              <a:rPr lang="en-US" b="1" dirty="0">
                <a:ln w="9525" cap="flat" cmpd="sng" algn="ctr">
                  <a:solidFill>
                    <a:srgbClr val="FF0000"/>
                  </a:solidFill>
                  <a:prstDash val="solid"/>
                  <a:round/>
                </a:ln>
                <a:solidFill>
                  <a:srgbClr val="FF0000"/>
                </a:solidFill>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rPr>
              <a:t>theo)</a:t>
            </a:r>
          </a:p>
          <a:p>
            <a:pPr algn="ctr" eaLnBrk="1" hangingPunct="1">
              <a:lnSpc>
                <a:spcPct val="150000"/>
              </a:lnSpc>
              <a:defRPr/>
            </a:pPr>
            <a:r>
              <a:rPr lang="en-US" b="1" dirty="0">
                <a:ln w="9525" cap="flat" cmpd="sng" algn="ctr">
                  <a:solidFill>
                    <a:srgbClr val="FF0000"/>
                  </a:solidFill>
                  <a:prstDash val="solid"/>
                  <a:round/>
                </a:ln>
                <a:solidFill>
                  <a:srgbClr val="FF3399"/>
                </a:solidFill>
                <a:effectLst>
                  <a:outerShdw blurRad="50800" dist="38100" dir="2700000" algn="tl">
                    <a:srgbClr val="000000">
                      <a:alpha val="40000"/>
                    </a:srgbClr>
                  </a:outerShdw>
                </a:effectLst>
                <a:latin typeface="Times New Roman" panose="02020603050405020304" pitchFamily="18" charset="0"/>
                <a:ea typeface="Calibri" panose="020F0502020204030204" pitchFamily="34" charset="0"/>
              </a:rPr>
              <a:t>                              </a:t>
            </a:r>
            <a:endParaRPr lang="en-US" altLang="vi-VN" sz="4000" b="1" dirty="0">
              <a:solidFill>
                <a:srgbClr val="FF0000"/>
              </a:solidFill>
              <a:latin typeface="Times New Roman" panose="02020603050405020304" pitchFamily="18" charset="0"/>
              <a:cs typeface="Times New Roman" panose="02020603050405020304" pitchFamily="18" charset="0"/>
            </a:endParaRPr>
          </a:p>
        </p:txBody>
      </p:sp>
      <p:pic>
        <p:nvPicPr>
          <p:cNvPr id="7"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200"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8566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0" y="20782"/>
            <a:ext cx="9144000" cy="6858000"/>
          </a:xfrm>
          <a:prstGeom prst="rect">
            <a:avLst/>
          </a:prstGeom>
        </p:spPr>
      </p:pic>
      <p:sp>
        <p:nvSpPr>
          <p:cNvPr id="12" name="Rectangle 2"/>
          <p:cNvSpPr txBox="1">
            <a:spLocks noChangeArrowheads="1"/>
          </p:cNvSpPr>
          <p:nvPr/>
        </p:nvSpPr>
        <p:spPr bwMode="auto">
          <a:xfrm>
            <a:off x="2590800" y="1017820"/>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CC3300"/>
              </a:solidFill>
              <a:effectLst/>
              <a:uLnTx/>
              <a:uFillTx/>
              <a:latin typeface="Arial"/>
              <a:ea typeface="+mj-ea"/>
              <a:cs typeface="+mj-cs"/>
            </a:endParaRPr>
          </a:p>
        </p:txBody>
      </p:sp>
      <p:sp>
        <p:nvSpPr>
          <p:cNvPr id="5" name="AutoShape 3"/>
          <p:cNvSpPr>
            <a:spLocks noChangeArrowheads="1"/>
          </p:cNvSpPr>
          <p:nvPr/>
        </p:nvSpPr>
        <p:spPr bwMode="auto">
          <a:xfrm>
            <a:off x="1504950" y="954985"/>
            <a:ext cx="6858000" cy="1981200"/>
          </a:xfrm>
          <a:prstGeom prst="cloudCallout">
            <a:avLst>
              <a:gd name="adj1" fmla="val -24810"/>
              <a:gd name="adj2" fmla="val 59782"/>
            </a:avLst>
          </a:prstGeom>
          <a:solidFill>
            <a:srgbClr val="FFEF66"/>
          </a:solidFill>
          <a:ln w="9525">
            <a:solidFill>
              <a:srgbClr val="000000"/>
            </a:solidFill>
            <a:round/>
            <a:headEnd/>
            <a:tailEnd/>
          </a:ln>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vi-VN" sz="1800" b="0" i="0" u="none" strike="noStrike" kern="0" cap="none" spc="0" normalizeH="0" baseline="0" noProof="0" smtClean="0">
              <a:ln>
                <a:noFill/>
              </a:ln>
              <a:solidFill>
                <a:srgbClr val="000000"/>
              </a:solidFill>
              <a:effectLst/>
              <a:uLnTx/>
              <a:uFillTx/>
            </a:endParaRPr>
          </a:p>
        </p:txBody>
      </p:sp>
      <p:sp>
        <p:nvSpPr>
          <p:cNvPr id="7" name="Text Box 4"/>
          <p:cNvSpPr txBox="1">
            <a:spLocks noChangeArrowheads="1"/>
          </p:cNvSpPr>
          <p:nvPr/>
        </p:nvSpPr>
        <p:spPr bwMode="auto">
          <a:xfrm>
            <a:off x="2590800" y="1304868"/>
            <a:ext cx="5486400" cy="1200329"/>
          </a:xfrm>
          <a:prstGeom prst="rect">
            <a:avLst/>
          </a:prstGeom>
          <a:noFill/>
          <a:ln w="9525">
            <a:noFill/>
            <a:miter lim="800000"/>
            <a:headEnd/>
            <a:tailEnd/>
          </a:ln>
        </p:spPr>
        <p:txBody>
          <a:bodyPr>
            <a:spAutoFit/>
          </a:bodyPr>
          <a:lstStyle/>
          <a:p>
            <a:pPr>
              <a:spcBef>
                <a:spcPct val="50000"/>
              </a:spcBef>
            </a:pPr>
            <a:r>
              <a:rPr lang="en-US" altLang="vi-VN" dirty="0" smtClean="0">
                <a:solidFill>
                  <a:srgbClr val="000000"/>
                </a:solidFill>
                <a:latin typeface="Times New Roman" panose="02020603050405020304" pitchFamily="18" charset="0"/>
                <a:cs typeface="Times New Roman" panose="02020603050405020304" pitchFamily="18" charset="0"/>
              </a:rPr>
              <a:t> </a:t>
            </a:r>
            <a:r>
              <a:rPr lang="en-US" altLang="vi-VN" b="1" dirty="0" smtClean="0">
                <a:solidFill>
                  <a:srgbClr val="000000"/>
                </a:solidFill>
                <a:latin typeface="Times New Roman" panose="02020603050405020304" pitchFamily="18" charset="0"/>
                <a:cs typeface="Times New Roman" panose="02020603050405020304" pitchFamily="18" charset="0"/>
              </a:rPr>
              <a:t>HĐ3: Tìm hiểu đặc điểm và cách sử dụng kim</a:t>
            </a:r>
            <a:endParaRPr lang="en-US" altLang="vi-VN" b="1"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695450" y="3449782"/>
            <a:ext cx="6134100" cy="2640357"/>
          </a:xfrm>
          <a:prstGeom prst="rect">
            <a:avLst/>
          </a:prstGeom>
          <a:gradFill rotWithShape="1">
            <a:gsLst>
              <a:gs pos="0">
                <a:srgbClr val="FF66FF"/>
              </a:gs>
              <a:gs pos="50000">
                <a:srgbClr val="FFFFFF"/>
              </a:gs>
              <a:gs pos="100000">
                <a:srgbClr val="FF66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F"/>
            </a:pPr>
            <a:r>
              <a:rPr lang="en-US" altLang="vi-VN" sz="3600" b="1" dirty="0">
                <a:solidFill>
                  <a:srgbClr val="000000"/>
                </a:solidFill>
                <a:latin typeface="Times New Roman" panose="02020603050405020304" pitchFamily="18" charset="0"/>
                <a:cs typeface="Times New Roman" panose="02020603050405020304" pitchFamily="18" charset="0"/>
              </a:rPr>
              <a:t> </a:t>
            </a:r>
            <a:r>
              <a:rPr lang="en-US" altLang="vi-VN" sz="3600" dirty="0" smtClean="0">
                <a:solidFill>
                  <a:srgbClr val="000000"/>
                </a:solidFill>
                <a:latin typeface="Times New Roman" panose="02020603050405020304" pitchFamily="18" charset="0"/>
                <a:cs typeface="Times New Roman" panose="02020603050405020304" pitchFamily="18" charset="0"/>
              </a:rPr>
              <a:t>Quan sát H4 và kim khâu, em hãy mô tả đặc điểm cấu tạo của kim khâu.</a:t>
            </a:r>
            <a:endParaRPr lang="en-US" altLang="vi-VN" sz="4400" dirty="0">
              <a:solidFill>
                <a:srgbClr val="FF0000"/>
              </a:solidFill>
              <a:latin typeface="VNI-Times" pitchFamily="2" charset="0"/>
            </a:endParaRPr>
          </a:p>
        </p:txBody>
      </p:sp>
      <p:pic>
        <p:nvPicPr>
          <p:cNvPr id="9"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200"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981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lide(fromBottom)">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8"/>
                                        </p:tgtEl>
                                        <p:attrNameLst>
                                          <p:attrName>style.visibility</p:attrName>
                                        </p:attrNameLst>
                                      </p:cBhvr>
                                      <p:to>
                                        <p:strVal val="visible"/>
                                      </p:to>
                                    </p:set>
                                    <p:anim calcmode="discrete" valueType="clr">
                                      <p:cBhvr override="childStyle">
                                        <p:cTn id="19"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8"/>
                                        </p:tgtEl>
                                        <p:attrNameLst>
                                          <p:attrName>fillcolor</p:attrName>
                                        </p:attrNameLst>
                                      </p:cBhvr>
                                      <p:tavLst>
                                        <p:tav tm="0">
                                          <p:val>
                                            <p:clrVal>
                                              <a:schemeClr val="accent2"/>
                                            </p:clrVal>
                                          </p:val>
                                        </p:tav>
                                        <p:tav tm="50000">
                                          <p:val>
                                            <p:clrVal>
                                              <a:schemeClr val="hlink"/>
                                            </p:clrVal>
                                          </p:val>
                                        </p:tav>
                                      </p:tavLst>
                                    </p:anim>
                                    <p:set>
                                      <p:cBhvr>
                                        <p:cTn id="21"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152400" y="-6927"/>
            <a:ext cx="9144000" cy="6858000"/>
          </a:xfrm>
          <a:prstGeom prst="rect">
            <a:avLst/>
          </a:prstGeom>
        </p:spPr>
      </p:pic>
      <p:sp>
        <p:nvSpPr>
          <p:cNvPr id="12" name="Rectangle 2"/>
          <p:cNvSpPr txBox="1">
            <a:spLocks noChangeArrowheads="1"/>
          </p:cNvSpPr>
          <p:nvPr/>
        </p:nvSpPr>
        <p:spPr bwMode="auto">
          <a:xfrm>
            <a:off x="2590800" y="1017820"/>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CC3300"/>
              </a:solidFill>
              <a:effectLst/>
              <a:uLnTx/>
              <a:uFillTx/>
              <a:latin typeface="Arial"/>
              <a:ea typeface="+mj-ea"/>
              <a:cs typeface="+mj-cs"/>
            </a:endParaRPr>
          </a:p>
        </p:txBody>
      </p:sp>
      <p:pic>
        <p:nvPicPr>
          <p:cNvPr id="5"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200"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2"/>
          <p:cNvSpPr txBox="1">
            <a:spLocks noChangeArrowheads="1"/>
          </p:cNvSpPr>
          <p:nvPr/>
        </p:nvSpPr>
        <p:spPr bwMode="auto">
          <a:xfrm>
            <a:off x="1219200" y="1098206"/>
            <a:ext cx="6708775" cy="4371598"/>
          </a:xfrm>
          <a:prstGeom prst="rect">
            <a:avLst/>
          </a:prstGeom>
          <a:gradFill rotWithShape="1">
            <a:gsLst>
              <a:gs pos="0">
                <a:srgbClr val="FF66FF"/>
              </a:gs>
              <a:gs pos="50000">
                <a:srgbClr val="FFFFFF"/>
              </a:gs>
              <a:gs pos="100000">
                <a:srgbClr val="FF66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F"/>
            </a:pPr>
            <a:r>
              <a:rPr lang="en-US" altLang="vi-VN" sz="3600" b="1" dirty="0">
                <a:solidFill>
                  <a:srgbClr val="000000"/>
                </a:solidFill>
                <a:latin typeface="Times New Roman" panose="02020603050405020304" pitchFamily="18" charset="0"/>
                <a:cs typeface="Times New Roman" panose="02020603050405020304" pitchFamily="18" charset="0"/>
              </a:rPr>
              <a:t> </a:t>
            </a:r>
            <a:r>
              <a:rPr lang="en-US" altLang="vi-VN" sz="3600" b="1" dirty="0" smtClean="0">
                <a:solidFill>
                  <a:srgbClr val="000000"/>
                </a:solidFill>
                <a:latin typeface="Times New Roman" panose="02020603050405020304" pitchFamily="18" charset="0"/>
                <a:cs typeface="Times New Roman" panose="02020603050405020304" pitchFamily="18" charset="0"/>
              </a:rPr>
              <a:t>Kim khâu được làm bằng kim loại cứng, có nhiều cỡ to, bé khác nhau. Mũi kim nhọn, sắc. Thân kim nhỏ và nhọn dần về phía mũi kim. Đuôi kim hơi dẹt, có lỗ để xâu kim.</a:t>
            </a:r>
            <a:endParaRPr lang="en-US" altLang="vi-VN" sz="4400" b="1" dirty="0">
              <a:solidFill>
                <a:srgbClr val="FF0000"/>
              </a:solidFill>
              <a:latin typeface="VNI-Times" pitchFamily="2" charset="0"/>
            </a:endParaRPr>
          </a:p>
        </p:txBody>
      </p:sp>
    </p:spTree>
    <p:extLst>
      <p:ext uri="{BB962C8B-B14F-4D97-AF65-F5344CB8AC3E}">
        <p14:creationId xmlns:p14="http://schemas.microsoft.com/office/powerpoint/2010/main" val="240465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
                                        </p:tgtEl>
                                        <p:attrNameLst>
                                          <p:attrName>style.visibility</p:attrName>
                                        </p:attrNameLst>
                                      </p:cBhvr>
                                      <p:to>
                                        <p:strVal val="visible"/>
                                      </p:to>
                                    </p:set>
                                    <p:anim calcmode="discrete" valueType="clr">
                                      <p:cBhvr override="childStyle">
                                        <p:cTn id="14"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
                                        </p:tgtEl>
                                        <p:attrNameLst>
                                          <p:attrName>fillcolor</p:attrName>
                                        </p:attrNameLst>
                                      </p:cBhvr>
                                      <p:tavLst>
                                        <p:tav tm="0">
                                          <p:val>
                                            <p:clrVal>
                                              <a:schemeClr val="accent2"/>
                                            </p:clrVal>
                                          </p:val>
                                        </p:tav>
                                        <p:tav tm="50000">
                                          <p:val>
                                            <p:clrVal>
                                              <a:schemeClr val="hlink"/>
                                            </p:clrVal>
                                          </p:val>
                                        </p:tav>
                                      </p:tavLst>
                                    </p:anim>
                                    <p:set>
                                      <p:cBhvr>
                                        <p:cTn id="16"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152400" y="-6927"/>
            <a:ext cx="9144000" cy="6858000"/>
          </a:xfrm>
          <a:prstGeom prst="rect">
            <a:avLst/>
          </a:prstGeom>
        </p:spPr>
      </p:pic>
      <p:sp>
        <p:nvSpPr>
          <p:cNvPr id="12" name="Rectangle 2"/>
          <p:cNvSpPr txBox="1">
            <a:spLocks noChangeArrowheads="1"/>
          </p:cNvSpPr>
          <p:nvPr/>
        </p:nvSpPr>
        <p:spPr bwMode="auto">
          <a:xfrm>
            <a:off x="2590800" y="1017820"/>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CC3300"/>
              </a:solidFill>
              <a:effectLst/>
              <a:uLnTx/>
              <a:uFillTx/>
              <a:latin typeface="Arial"/>
              <a:ea typeface="+mj-ea"/>
              <a:cs typeface="+mj-cs"/>
            </a:endParaRPr>
          </a:p>
        </p:txBody>
      </p:sp>
      <p:pic>
        <p:nvPicPr>
          <p:cNvPr id="5"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200"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3"/>
          <p:cNvSpPr>
            <a:spLocks noChangeArrowheads="1"/>
          </p:cNvSpPr>
          <p:nvPr/>
        </p:nvSpPr>
        <p:spPr bwMode="auto">
          <a:xfrm>
            <a:off x="1504950" y="954985"/>
            <a:ext cx="6858000" cy="1981200"/>
          </a:xfrm>
          <a:prstGeom prst="cloudCallout">
            <a:avLst>
              <a:gd name="adj1" fmla="val -24810"/>
              <a:gd name="adj2" fmla="val 59782"/>
            </a:avLst>
          </a:prstGeom>
          <a:solidFill>
            <a:srgbClr val="FFEF66"/>
          </a:solidFill>
          <a:ln w="9525">
            <a:solidFill>
              <a:srgbClr val="000000"/>
            </a:solidFill>
            <a:round/>
            <a:headEnd/>
            <a:tailEnd/>
          </a:ln>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vi-VN" sz="1800" b="0" i="0" u="none" strike="noStrike" kern="0" cap="none" spc="0" normalizeH="0" baseline="0" noProof="0" smtClean="0">
              <a:ln>
                <a:noFill/>
              </a:ln>
              <a:solidFill>
                <a:srgbClr val="000000"/>
              </a:solidFill>
              <a:effectLst/>
              <a:uLnTx/>
              <a:uFillTx/>
            </a:endParaRPr>
          </a:p>
        </p:txBody>
      </p:sp>
      <p:sp>
        <p:nvSpPr>
          <p:cNvPr id="8" name="Text Box 4"/>
          <p:cNvSpPr txBox="1">
            <a:spLocks noChangeArrowheads="1"/>
          </p:cNvSpPr>
          <p:nvPr/>
        </p:nvSpPr>
        <p:spPr bwMode="auto">
          <a:xfrm>
            <a:off x="2590800" y="1304868"/>
            <a:ext cx="5486400" cy="1200329"/>
          </a:xfrm>
          <a:prstGeom prst="rect">
            <a:avLst/>
          </a:prstGeom>
          <a:noFill/>
          <a:ln w="9525">
            <a:noFill/>
            <a:miter lim="800000"/>
            <a:headEnd/>
            <a:tailEnd/>
          </a:ln>
        </p:spPr>
        <p:txBody>
          <a:bodyPr>
            <a:spAutoFit/>
          </a:bodyPr>
          <a:lstStyle/>
          <a:p>
            <a:pPr>
              <a:spcBef>
                <a:spcPct val="50000"/>
              </a:spcBef>
            </a:pPr>
            <a:r>
              <a:rPr lang="en-US" altLang="vi-VN" dirty="0" smtClean="0">
                <a:solidFill>
                  <a:srgbClr val="000000"/>
                </a:solidFill>
                <a:latin typeface="Times New Roman" panose="02020603050405020304" pitchFamily="18" charset="0"/>
                <a:cs typeface="Times New Roman" panose="02020603050405020304" pitchFamily="18" charset="0"/>
              </a:rPr>
              <a:t> </a:t>
            </a:r>
            <a:r>
              <a:rPr lang="en-US" altLang="vi-VN" b="1" dirty="0" smtClean="0">
                <a:solidFill>
                  <a:srgbClr val="000000"/>
                </a:solidFill>
                <a:latin typeface="Times New Roman" panose="02020603050405020304" pitchFamily="18" charset="0"/>
                <a:cs typeface="Times New Roman" panose="02020603050405020304" pitchFamily="18" charset="0"/>
              </a:rPr>
              <a:t>HĐ3: Tìm hiểu đặc điểm và cách sử dụng kim</a:t>
            </a:r>
            <a:endParaRPr lang="en-US" altLang="vi-VN" b="1" dirty="0">
              <a:solidFill>
                <a:srgbClr val="000000"/>
              </a:solidFill>
              <a:latin typeface="Times New Roman" panose="02020603050405020304" pitchFamily="18" charset="0"/>
              <a:cs typeface="Times New Roman" panose="02020603050405020304" pitchFamily="18" charset="0"/>
            </a:endParaRPr>
          </a:p>
        </p:txBody>
      </p:sp>
      <p:sp>
        <p:nvSpPr>
          <p:cNvPr id="9" name="Rectangle 2"/>
          <p:cNvSpPr txBox="1">
            <a:spLocks noChangeArrowheads="1"/>
          </p:cNvSpPr>
          <p:nvPr/>
        </p:nvSpPr>
        <p:spPr bwMode="auto">
          <a:xfrm>
            <a:off x="1695450" y="3449782"/>
            <a:ext cx="6134100" cy="2640357"/>
          </a:xfrm>
          <a:prstGeom prst="rect">
            <a:avLst/>
          </a:prstGeom>
          <a:gradFill rotWithShape="1">
            <a:gsLst>
              <a:gs pos="0">
                <a:srgbClr val="FF66FF"/>
              </a:gs>
              <a:gs pos="50000">
                <a:srgbClr val="FFFFFF"/>
              </a:gs>
              <a:gs pos="100000">
                <a:srgbClr val="FF66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F"/>
            </a:pPr>
            <a:r>
              <a:rPr lang="en-US" altLang="vi-VN" sz="3600" b="1" dirty="0">
                <a:solidFill>
                  <a:srgbClr val="000000"/>
                </a:solidFill>
                <a:latin typeface="Times New Roman" panose="02020603050405020304" pitchFamily="18" charset="0"/>
                <a:cs typeface="Times New Roman" panose="02020603050405020304" pitchFamily="18" charset="0"/>
              </a:rPr>
              <a:t> </a:t>
            </a:r>
            <a:r>
              <a:rPr lang="en-US" altLang="vi-VN" sz="3600" dirty="0" smtClean="0">
                <a:solidFill>
                  <a:srgbClr val="000000"/>
                </a:solidFill>
                <a:latin typeface="Times New Roman" panose="02020603050405020304" pitchFamily="18" charset="0"/>
                <a:cs typeface="Times New Roman" panose="02020603050405020304" pitchFamily="18" charset="0"/>
              </a:rPr>
              <a:t>Quan sát H4 và kim khâu, em hãy mô tả đặc điểm cấu tạo của kim khâu.</a:t>
            </a:r>
            <a:endParaRPr lang="en-US" altLang="vi-VN" sz="4400" dirty="0">
              <a:solidFill>
                <a:srgbClr val="FF0000"/>
              </a:solidFill>
              <a:latin typeface="VNI-Times" pitchFamily="2" charset="0"/>
            </a:endParaRPr>
          </a:p>
        </p:txBody>
      </p:sp>
    </p:spTree>
    <p:extLst>
      <p:ext uri="{BB962C8B-B14F-4D97-AF65-F5344CB8AC3E}">
        <p14:creationId xmlns:p14="http://schemas.microsoft.com/office/powerpoint/2010/main" val="225224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slide(fromBottom)">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9"/>
                                        </p:tgtEl>
                                        <p:attrNameLst>
                                          <p:attrName>style.visibility</p:attrName>
                                        </p:attrNameLst>
                                      </p:cBhvr>
                                      <p:to>
                                        <p:strVal val="visible"/>
                                      </p:to>
                                    </p:set>
                                    <p:anim calcmode="discrete" valueType="clr">
                                      <p:cBhvr override="childStyle">
                                        <p:cTn id="19"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
                                        </p:tgtEl>
                                        <p:attrNameLst>
                                          <p:attrName>fillcolor</p:attrName>
                                        </p:attrNameLst>
                                      </p:cBhvr>
                                      <p:tavLst>
                                        <p:tav tm="0">
                                          <p:val>
                                            <p:clrVal>
                                              <a:schemeClr val="accent2"/>
                                            </p:clrVal>
                                          </p:val>
                                        </p:tav>
                                        <p:tav tm="50000">
                                          <p:val>
                                            <p:clrVal>
                                              <a:schemeClr val="hlink"/>
                                            </p:clrVal>
                                          </p:val>
                                        </p:tav>
                                      </p:tavLst>
                                    </p:anim>
                                    <p:set>
                                      <p:cBhvr>
                                        <p:cTn id="21"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76200" y="0"/>
            <a:ext cx="9144000" cy="6858000"/>
          </a:xfrm>
          <a:prstGeom prst="rect">
            <a:avLst/>
          </a:prstGeom>
        </p:spPr>
      </p:pic>
      <p:sp>
        <p:nvSpPr>
          <p:cNvPr id="12" name="Rectangle 2"/>
          <p:cNvSpPr txBox="1">
            <a:spLocks noChangeArrowheads="1"/>
          </p:cNvSpPr>
          <p:nvPr/>
        </p:nvSpPr>
        <p:spPr bwMode="auto">
          <a:xfrm>
            <a:off x="2590800" y="1017820"/>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CC3300"/>
              </a:solidFill>
              <a:effectLst/>
              <a:uLnTx/>
              <a:uFillTx/>
              <a:latin typeface="Arial"/>
              <a:ea typeface="+mj-ea"/>
              <a:cs typeface="+mj-cs"/>
            </a:endParaRPr>
          </a:p>
        </p:txBody>
      </p:sp>
      <p:pic>
        <p:nvPicPr>
          <p:cNvPr id="5"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200"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AutoShape 3"/>
          <p:cNvSpPr>
            <a:spLocks noChangeArrowheads="1"/>
          </p:cNvSpPr>
          <p:nvPr/>
        </p:nvSpPr>
        <p:spPr bwMode="auto">
          <a:xfrm>
            <a:off x="1444625" y="406923"/>
            <a:ext cx="6858000" cy="1737246"/>
          </a:xfrm>
          <a:prstGeom prst="cloudCallout">
            <a:avLst>
              <a:gd name="adj1" fmla="val -24810"/>
              <a:gd name="adj2" fmla="val 59782"/>
            </a:avLst>
          </a:prstGeom>
          <a:solidFill>
            <a:srgbClr val="FFEF66"/>
          </a:solidFill>
          <a:ln w="9525">
            <a:solidFill>
              <a:srgbClr val="000000"/>
            </a:solidFill>
            <a:round/>
            <a:headEnd/>
            <a:tailEnd/>
          </a:ln>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vi-VN" sz="1800" b="0" i="0" u="none" strike="noStrike" kern="0" cap="none" spc="0" normalizeH="0" baseline="0" noProof="0" smtClean="0">
              <a:ln>
                <a:noFill/>
              </a:ln>
              <a:solidFill>
                <a:srgbClr val="000000"/>
              </a:solidFill>
              <a:effectLst/>
              <a:uLnTx/>
              <a:uFillTx/>
            </a:endParaRPr>
          </a:p>
        </p:txBody>
      </p:sp>
      <p:sp>
        <p:nvSpPr>
          <p:cNvPr id="11" name="Text Box 4"/>
          <p:cNvSpPr txBox="1">
            <a:spLocks noChangeArrowheads="1"/>
          </p:cNvSpPr>
          <p:nvPr/>
        </p:nvSpPr>
        <p:spPr bwMode="auto">
          <a:xfrm>
            <a:off x="2203450" y="798493"/>
            <a:ext cx="5340350" cy="954107"/>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2800" b="0" i="0" u="none" strike="noStrike" kern="0" cap="none" spc="0" normalizeH="0" baseline="0" noProof="0" dirty="0" smtClean="0">
                <a:ln>
                  <a:noFill/>
                </a:ln>
                <a:solidFill>
                  <a:srgbClr val="9900FF"/>
                </a:solidFill>
                <a:effectLst/>
                <a:uLnTx/>
                <a:uFillTx/>
              </a:rPr>
              <a:t>  </a:t>
            </a:r>
            <a:r>
              <a:rPr kumimoji="0" lang="en-US" sz="2800" b="0" i="0" u="none" strike="noStrike" kern="0" cap="none" spc="0" normalizeH="0" baseline="0" noProof="0" dirty="0" smtClean="0">
                <a:ln>
                  <a:noFill/>
                </a:ln>
                <a:solidFill>
                  <a:srgbClr val="9900FF"/>
                </a:solidFill>
                <a:effectLst/>
                <a:uLnTx/>
                <a:uFillTx/>
                <a:latin typeface="Times New Roman" panose="02020603050405020304" pitchFamily="18" charset="0"/>
                <a:cs typeface="Times New Roman" panose="02020603050405020304" pitchFamily="18" charset="0"/>
              </a:rPr>
              <a:t>Quan</a:t>
            </a:r>
            <a:r>
              <a:rPr kumimoji="0" lang="en-US" sz="2800" b="0" i="0" u="none" strike="noStrike" kern="0" cap="none" spc="0" normalizeH="0" noProof="0" dirty="0" smtClean="0">
                <a:ln>
                  <a:noFill/>
                </a:ln>
                <a:solidFill>
                  <a:srgbClr val="9900FF"/>
                </a:solidFill>
                <a:effectLst/>
                <a:uLnTx/>
                <a:uFillTx/>
                <a:latin typeface="Times New Roman" panose="02020603050405020304" pitchFamily="18" charset="0"/>
                <a:cs typeface="Times New Roman" panose="02020603050405020304" pitchFamily="18" charset="0"/>
              </a:rPr>
              <a:t> sát H5a, 5b,5c (SGK) nêu cách xâu chỉ vào kim, vê nút chỉ. </a:t>
            </a:r>
            <a:endParaRPr kumimoji="0" lang="en-US" sz="2800" b="0" i="0" u="none" strike="noStrike" kern="0" cap="none" spc="0" normalizeH="0" baseline="0" noProof="0" dirty="0" smtClean="0">
              <a:ln>
                <a:noFill/>
              </a:ln>
              <a:solidFill>
                <a:srgbClr val="9900FF"/>
              </a:solidFill>
              <a:effectLst/>
              <a:uLnTx/>
              <a:uFillTx/>
            </a:endParaRPr>
          </a:p>
        </p:txBody>
      </p:sp>
      <p:sp>
        <p:nvSpPr>
          <p:cNvPr id="13" name="Rectangle 2"/>
          <p:cNvSpPr txBox="1">
            <a:spLocks noChangeArrowheads="1"/>
          </p:cNvSpPr>
          <p:nvPr/>
        </p:nvSpPr>
        <p:spPr bwMode="auto">
          <a:xfrm>
            <a:off x="1101724" y="2551092"/>
            <a:ext cx="7280275" cy="3503904"/>
          </a:xfrm>
          <a:prstGeom prst="rect">
            <a:avLst/>
          </a:prstGeom>
          <a:gradFill rotWithShape="1">
            <a:gsLst>
              <a:gs pos="0">
                <a:srgbClr val="FF66FF"/>
              </a:gs>
              <a:gs pos="50000">
                <a:srgbClr val="FFFFFF"/>
              </a:gs>
              <a:gs pos="100000">
                <a:srgbClr val="FF66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F"/>
            </a:pPr>
            <a:r>
              <a:rPr lang="en-US" altLang="vi-VN" sz="2400" b="1" dirty="0" smtClean="0">
                <a:solidFill>
                  <a:srgbClr val="000000"/>
                </a:solidFill>
                <a:latin typeface="Times New Roman" panose="02020603050405020304" pitchFamily="18" charset="0"/>
                <a:cs typeface="Times New Roman" panose="02020603050405020304" pitchFamily="18" charset="0"/>
              </a:rPr>
              <a:t> Cắt một đoạn chỉ dà khoảng 50cm-60cm.</a:t>
            </a:r>
          </a:p>
          <a:p>
            <a:pPr eaLnBrk="1" hangingPunct="1">
              <a:spcBef>
                <a:spcPct val="0"/>
              </a:spcBef>
              <a:buNone/>
            </a:pPr>
            <a:r>
              <a:rPr lang="en-US" altLang="vi-VN" sz="2400" b="1" dirty="0" smtClean="0">
                <a:solidFill>
                  <a:srgbClr val="000000"/>
                </a:solidFill>
                <a:latin typeface="Times New Roman" panose="02020603050405020304" pitchFamily="18" charset="0"/>
                <a:cs typeface="Times New Roman" panose="02020603050405020304" pitchFamily="18" charset="0"/>
              </a:rPr>
              <a:t>-   Vuốt nhọn một đầu chỉ.</a:t>
            </a:r>
          </a:p>
          <a:p>
            <a:pPr marL="342900" indent="-342900" eaLnBrk="1" hangingPunct="1">
              <a:spcBef>
                <a:spcPct val="0"/>
              </a:spcBef>
              <a:buFontTx/>
              <a:buChar char="-"/>
            </a:pPr>
            <a:r>
              <a:rPr lang="en-US" altLang="vi-VN" sz="2400" b="1" dirty="0" smtClean="0">
                <a:solidFill>
                  <a:srgbClr val="000000"/>
                </a:solidFill>
                <a:latin typeface="Times New Roman" panose="02020603050405020304" pitchFamily="18" charset="0"/>
                <a:cs typeface="Times New Roman" panose="02020603050405020304" pitchFamily="18" charset="0"/>
              </a:rPr>
              <a:t>Tay trái cầm ngang thân </a:t>
            </a:r>
            <a:r>
              <a:rPr lang="en-US" altLang="vi-VN" sz="2400" b="1" dirty="0">
                <a:solidFill>
                  <a:srgbClr val="000000"/>
                </a:solidFill>
                <a:latin typeface="Times New Roman" panose="02020603050405020304" pitchFamily="18" charset="0"/>
                <a:cs typeface="Times New Roman" panose="02020603050405020304" pitchFamily="18" charset="0"/>
              </a:rPr>
              <a:t>k</a:t>
            </a:r>
            <a:r>
              <a:rPr lang="en-US" altLang="vi-VN" sz="2400" b="1" dirty="0" smtClean="0">
                <a:solidFill>
                  <a:srgbClr val="000000"/>
                </a:solidFill>
                <a:latin typeface="Times New Roman" panose="02020603050405020304" pitchFamily="18" charset="0"/>
                <a:cs typeface="Times New Roman" panose="02020603050405020304" pitchFamily="18" charset="0"/>
              </a:rPr>
              <a:t>im, đuôi kim quay lên trên, ngang với tầm mắt và hướng về phía ánh sáng. Tay phải cầm cách đầu chỉ khoảng 1cm để xâu vào lỗ kim ( H5a)</a:t>
            </a:r>
          </a:p>
          <a:p>
            <a:pPr marL="342900" indent="-342900" eaLnBrk="1" hangingPunct="1">
              <a:spcBef>
                <a:spcPct val="0"/>
              </a:spcBef>
              <a:buFontTx/>
              <a:buChar char="-"/>
            </a:pPr>
            <a:r>
              <a:rPr lang="en-US" altLang="vi-VN" sz="2400" b="1" dirty="0" smtClean="0">
                <a:solidFill>
                  <a:srgbClr val="000000"/>
                </a:solidFill>
                <a:latin typeface="Times New Roman" panose="02020603050405020304" pitchFamily="18" charset="0"/>
                <a:cs typeface="Times New Roman" panose="02020603050405020304" pitchFamily="18" charset="0"/>
              </a:rPr>
              <a:t>Cầm đầu chỉ vừa xâu qua lỗ kim và kéo một đoạn bằng 1/3 chiều dài sợi chỉ.</a:t>
            </a:r>
          </a:p>
          <a:p>
            <a:pPr marL="342900" indent="-342900" eaLnBrk="1" hangingPunct="1">
              <a:spcBef>
                <a:spcPct val="0"/>
              </a:spcBef>
              <a:buFontTx/>
              <a:buChar char="-"/>
            </a:pPr>
            <a:endParaRPr lang="en-US" altLang="vi-VN" sz="2400" dirty="0">
              <a:solidFill>
                <a:srgbClr val="FF0000"/>
              </a:solidFill>
              <a:latin typeface="VNI-Times" pitchFamily="2" charset="0"/>
            </a:endParaRPr>
          </a:p>
        </p:txBody>
      </p:sp>
    </p:spTree>
    <p:extLst>
      <p:ext uri="{BB962C8B-B14F-4D97-AF65-F5344CB8AC3E}">
        <p14:creationId xmlns:p14="http://schemas.microsoft.com/office/powerpoint/2010/main" val="249659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slide(fromBottom)">
                                      <p:cBhvr>
                                        <p:cTn id="14" dur="1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3"/>
                                        </p:tgtEl>
                                        <p:attrNameLst>
                                          <p:attrName>style.visibility</p:attrName>
                                        </p:attrNameLst>
                                      </p:cBhvr>
                                      <p:to>
                                        <p:strVal val="visible"/>
                                      </p:to>
                                    </p:set>
                                    <p:anim calcmode="discrete" valueType="clr">
                                      <p:cBhvr override="childStyle">
                                        <p:cTn id="19"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3"/>
                                        </p:tgtEl>
                                        <p:attrNameLst>
                                          <p:attrName>fillcolor</p:attrName>
                                        </p:attrNameLst>
                                      </p:cBhvr>
                                      <p:tavLst>
                                        <p:tav tm="0">
                                          <p:val>
                                            <p:clrVal>
                                              <a:schemeClr val="accent2"/>
                                            </p:clrVal>
                                          </p:val>
                                        </p:tav>
                                        <p:tav tm="50000">
                                          <p:val>
                                            <p:clrVal>
                                              <a:schemeClr val="hlink"/>
                                            </p:clrVal>
                                          </p:val>
                                        </p:tav>
                                      </p:tavLst>
                                    </p:anim>
                                    <p:set>
                                      <p:cBhvr>
                                        <p:cTn id="21" dur="80"/>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152400" y="-6927"/>
            <a:ext cx="9144000" cy="6858000"/>
          </a:xfrm>
          <a:prstGeom prst="rect">
            <a:avLst/>
          </a:prstGeom>
        </p:spPr>
      </p:pic>
      <p:sp>
        <p:nvSpPr>
          <p:cNvPr id="12" name="Rectangle 2"/>
          <p:cNvSpPr txBox="1">
            <a:spLocks noChangeArrowheads="1"/>
          </p:cNvSpPr>
          <p:nvPr/>
        </p:nvSpPr>
        <p:spPr bwMode="auto">
          <a:xfrm>
            <a:off x="2590800" y="1017820"/>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CC3300"/>
              </a:solidFill>
              <a:effectLst/>
              <a:uLnTx/>
              <a:uFillTx/>
              <a:latin typeface="Arial"/>
              <a:ea typeface="+mj-ea"/>
              <a:cs typeface="+mj-cs"/>
            </a:endParaRPr>
          </a:p>
        </p:txBody>
      </p:sp>
      <p:pic>
        <p:nvPicPr>
          <p:cNvPr id="5"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200"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2"/>
          <p:cNvSpPr txBox="1">
            <a:spLocks noChangeArrowheads="1"/>
          </p:cNvSpPr>
          <p:nvPr/>
        </p:nvSpPr>
        <p:spPr bwMode="auto">
          <a:xfrm>
            <a:off x="914400" y="1330195"/>
            <a:ext cx="7092950" cy="4156205"/>
          </a:xfrm>
          <a:prstGeom prst="rect">
            <a:avLst/>
          </a:prstGeom>
          <a:gradFill rotWithShape="1">
            <a:gsLst>
              <a:gs pos="0">
                <a:srgbClr val="FF66FF"/>
              </a:gs>
              <a:gs pos="50000">
                <a:srgbClr val="FFFFFF"/>
              </a:gs>
              <a:gs pos="100000">
                <a:srgbClr val="FF66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F"/>
            </a:pPr>
            <a:r>
              <a:rPr lang="en-US" altLang="vi-VN" b="1" dirty="0" smtClean="0">
                <a:solidFill>
                  <a:srgbClr val="000000"/>
                </a:solidFill>
                <a:latin typeface="Times New Roman" panose="02020603050405020304" pitchFamily="18" charset="0"/>
                <a:cs typeface="Times New Roman" panose="02020603050405020304" pitchFamily="18" charset="0"/>
              </a:rPr>
              <a:t> Vê nút chỉ: Tay trái cầm ngang sợi chỉ, cách đầu chỉ chuẩn bị nút khoảng 10cm. Tay phải cầm vào đầu chỉ để nút và quấn một vòng quanh ngón trỏ. Sau đó, dùng ngón cái vê cho đầu chỉ xoắn vào vòng chỉ và kéo xuống sẽ tạo thành nút chỉ.</a:t>
            </a:r>
            <a:endParaRPr lang="en-US" altLang="vi-VN" dirty="0">
              <a:solidFill>
                <a:srgbClr val="FF0000"/>
              </a:solidFill>
              <a:latin typeface="VNI-Times" pitchFamily="2" charset="0"/>
            </a:endParaRPr>
          </a:p>
        </p:txBody>
      </p:sp>
    </p:spTree>
    <p:extLst>
      <p:ext uri="{BB962C8B-B14F-4D97-AF65-F5344CB8AC3E}">
        <p14:creationId xmlns:p14="http://schemas.microsoft.com/office/powerpoint/2010/main" val="241119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1"/>
                                        </p:tgtEl>
                                        <p:attrNameLst>
                                          <p:attrName>style.visibility</p:attrName>
                                        </p:attrNameLst>
                                      </p:cBhvr>
                                      <p:to>
                                        <p:strVal val="visible"/>
                                      </p:to>
                                    </p:set>
                                    <p:anim calcmode="discrete" valueType="clr">
                                      <p:cBhvr override="childStyle">
                                        <p:cTn id="14"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1"/>
                                        </p:tgtEl>
                                        <p:attrNameLst>
                                          <p:attrName>fillcolor</p:attrName>
                                        </p:attrNameLst>
                                      </p:cBhvr>
                                      <p:tavLst>
                                        <p:tav tm="0">
                                          <p:val>
                                            <p:clrVal>
                                              <a:schemeClr val="accent2"/>
                                            </p:clrVal>
                                          </p:val>
                                        </p:tav>
                                        <p:tav tm="50000">
                                          <p:val>
                                            <p:clrVal>
                                              <a:schemeClr val="hlink"/>
                                            </p:clrVal>
                                          </p:val>
                                        </p:tav>
                                      </p:tavLst>
                                    </p:anim>
                                    <p:set>
                                      <p:cBhvr>
                                        <p:cTn id="16" dur="80"/>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wer03.jpg"/>
          <p:cNvPicPr>
            <a:picLocks noChangeAspect="1"/>
          </p:cNvPicPr>
          <p:nvPr/>
        </p:nvPicPr>
        <p:blipFill>
          <a:blip r:embed="rId2"/>
          <a:stretch>
            <a:fillRect/>
          </a:stretch>
        </p:blipFill>
        <p:spPr>
          <a:xfrm>
            <a:off x="0" y="-34636"/>
            <a:ext cx="9144000" cy="6858000"/>
          </a:xfrm>
          <a:prstGeom prst="rect">
            <a:avLst/>
          </a:prstGeom>
        </p:spPr>
      </p:pic>
      <p:sp>
        <p:nvSpPr>
          <p:cNvPr id="12" name="Rectangle 2"/>
          <p:cNvSpPr txBox="1">
            <a:spLocks noChangeArrowheads="1"/>
          </p:cNvSpPr>
          <p:nvPr/>
        </p:nvSpPr>
        <p:spPr bwMode="auto">
          <a:xfrm>
            <a:off x="2590800" y="1017820"/>
            <a:ext cx="43434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1" u="none" strike="noStrike" kern="0" cap="none" spc="0" normalizeH="0" baseline="0" noProof="0" dirty="0" smtClean="0">
              <a:ln>
                <a:noFill/>
              </a:ln>
              <a:solidFill>
                <a:srgbClr val="CC3300"/>
              </a:solidFill>
              <a:effectLst/>
              <a:uLnTx/>
              <a:uFillTx/>
              <a:latin typeface="Arial"/>
              <a:ea typeface="+mj-ea"/>
              <a:cs typeface="+mj-cs"/>
            </a:endParaRPr>
          </a:p>
        </p:txBody>
      </p:sp>
      <p:pic>
        <p:nvPicPr>
          <p:cNvPr id="5" name="Picture 2"/>
          <p:cNvPicPr>
            <a:picLocks noChangeAspect="1" noChangeArrowheads="1"/>
          </p:cNvPicPr>
          <p:nvPr/>
        </p:nvPicPr>
        <p:blipFill>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76200" y="152400"/>
            <a:ext cx="1025525"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3"/>
          <p:cNvSpPr>
            <a:spLocks noChangeArrowheads="1"/>
          </p:cNvSpPr>
          <p:nvPr/>
        </p:nvSpPr>
        <p:spPr bwMode="auto">
          <a:xfrm>
            <a:off x="1066800" y="1344071"/>
            <a:ext cx="6858000" cy="3991969"/>
          </a:xfrm>
          <a:prstGeom prst="cloudCallout">
            <a:avLst>
              <a:gd name="adj1" fmla="val -24810"/>
              <a:gd name="adj2" fmla="val 59782"/>
            </a:avLst>
          </a:prstGeom>
          <a:solidFill>
            <a:srgbClr val="FFEF66"/>
          </a:solidFill>
          <a:ln w="9525">
            <a:solidFill>
              <a:srgbClr val="000000"/>
            </a:solidFill>
            <a:round/>
            <a:headEnd/>
            <a:tailEnd/>
          </a:ln>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2400" b="0" i="0" u="none" strike="noStrike" kern="0" cap="none" spc="0" normalizeH="0" baseline="0" noProof="0" smtClean="0">
              <a:ln>
                <a:noFill/>
              </a:ln>
              <a:solidFill>
                <a:srgbClr val="000000"/>
              </a:solidFill>
              <a:effectLst/>
              <a:uLnTx/>
              <a:uFillTx/>
              <a:latin typeface="Arial" charset="0"/>
              <a:ea typeface="+mn-ea"/>
              <a:cs typeface="+mn-cs"/>
            </a:endParaRPr>
          </a:p>
        </p:txBody>
      </p:sp>
      <p:sp>
        <p:nvSpPr>
          <p:cNvPr id="8" name="Text Box 4"/>
          <p:cNvSpPr txBox="1">
            <a:spLocks noChangeArrowheads="1"/>
          </p:cNvSpPr>
          <p:nvPr/>
        </p:nvSpPr>
        <p:spPr bwMode="auto">
          <a:xfrm>
            <a:off x="2019300" y="2438400"/>
            <a:ext cx="5486400" cy="1323439"/>
          </a:xfrm>
          <a:prstGeom prst="rect">
            <a:avLst/>
          </a:prstGeom>
          <a:noFill/>
          <a:ln w="9525">
            <a:noFill/>
            <a:miter lim="800000"/>
            <a:headEnd/>
            <a:tailEnd/>
          </a:ln>
        </p:spPr>
        <p:txBody>
          <a:bodyPr>
            <a:spAutoFit/>
          </a:bodyPr>
          <a:lstStyle/>
          <a:p>
            <a:pPr>
              <a:spcBef>
                <a:spcPct val="50000"/>
              </a:spcBef>
            </a:pPr>
            <a:r>
              <a:rPr kumimoji="0" lang="en-US" altLang="vi-VN" sz="36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vi-VN" sz="40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HĐ4: Thực</a:t>
            </a:r>
            <a:r>
              <a:rPr kumimoji="0" lang="en-US" altLang="vi-VN" sz="4000" b="1" i="0" u="none" strike="noStrike" kern="1200" cap="none" spc="0" normalizeH="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hành xâu chỉ vào kim, vê nút chỉ.</a:t>
            </a:r>
            <a:endParaRPr kumimoji="0" lang="en-US" altLang="vi-VN" sz="4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38392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slide(fromBottom)">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849</TotalTime>
  <Words>394</Words>
  <Application>Microsoft Office PowerPoint</Application>
  <PresentationFormat>On-screen Show (4:3)</PresentationFormat>
  <Paragraphs>28</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Times New Roman</vt:lpstr>
      <vt:lpstr>VNI-Times</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MyPC</cp:lastModifiedBy>
  <cp:revision>74</cp:revision>
  <dcterms:created xsi:type="dcterms:W3CDTF">2009-10-17T08:54:02Z</dcterms:created>
  <dcterms:modified xsi:type="dcterms:W3CDTF">2021-08-11T13:58:58Z</dcterms:modified>
</cp:coreProperties>
</file>